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8"/>
  </p:notesMasterIdLst>
  <p:handoutMasterIdLst>
    <p:handoutMasterId r:id="rId29"/>
  </p:handoutMasterIdLst>
  <p:sldIdLst>
    <p:sldId id="256" r:id="rId2"/>
    <p:sldId id="257" r:id="rId3"/>
    <p:sldId id="258" r:id="rId4"/>
    <p:sldId id="259" r:id="rId5"/>
    <p:sldId id="281" r:id="rId6"/>
    <p:sldId id="279" r:id="rId7"/>
    <p:sldId id="282" r:id="rId8"/>
    <p:sldId id="280" r:id="rId9"/>
    <p:sldId id="260" r:id="rId10"/>
    <p:sldId id="261" r:id="rId11"/>
    <p:sldId id="28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x="9144000" cy="6858000" type="screen4x3"/>
  <p:notesSz cx="9077325"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64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33508" cy="3430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41717" y="0"/>
            <a:ext cx="3933508" cy="343020"/>
          </a:xfrm>
          <a:prstGeom prst="rect">
            <a:avLst/>
          </a:prstGeom>
        </p:spPr>
        <p:txBody>
          <a:bodyPr vert="horz" lIns="91440" tIns="45720" rIns="91440" bIns="45720" rtlCol="0"/>
          <a:lstStyle>
            <a:lvl1pPr algn="r">
              <a:defRPr sz="1200"/>
            </a:lvl1pPr>
          </a:lstStyle>
          <a:p>
            <a:fld id="{34097E2B-09A5-4968-993D-628BC399B453}" type="datetimeFigureOut">
              <a:rPr lang="en-US" smtClean="0"/>
              <a:pPr/>
              <a:t>3/22/2010</a:t>
            </a:fld>
            <a:endParaRPr lang="en-US"/>
          </a:p>
        </p:txBody>
      </p:sp>
      <p:sp>
        <p:nvSpPr>
          <p:cNvPr id="4" name="Footer Placeholder 3"/>
          <p:cNvSpPr>
            <a:spLocks noGrp="1"/>
          </p:cNvSpPr>
          <p:nvPr>
            <p:ph type="ftr" sz="quarter" idx="2"/>
          </p:nvPr>
        </p:nvSpPr>
        <p:spPr>
          <a:xfrm>
            <a:off x="0" y="6513781"/>
            <a:ext cx="3933508" cy="3430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41717" y="6513781"/>
            <a:ext cx="3933508" cy="343020"/>
          </a:xfrm>
          <a:prstGeom prst="rect">
            <a:avLst/>
          </a:prstGeom>
        </p:spPr>
        <p:txBody>
          <a:bodyPr vert="horz" lIns="91440" tIns="45720" rIns="91440" bIns="45720" rtlCol="0" anchor="b"/>
          <a:lstStyle>
            <a:lvl1pPr algn="r">
              <a:defRPr sz="1200"/>
            </a:lvl1pPr>
          </a:lstStyle>
          <a:p>
            <a:fld id="{3BDA4223-5DD5-42E3-A37A-BBE2791CD11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33508"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41717" y="0"/>
            <a:ext cx="3933508" cy="342900"/>
          </a:xfrm>
          <a:prstGeom prst="rect">
            <a:avLst/>
          </a:prstGeom>
        </p:spPr>
        <p:txBody>
          <a:bodyPr vert="horz" lIns="91440" tIns="45720" rIns="91440" bIns="45720" rtlCol="0"/>
          <a:lstStyle>
            <a:lvl1pPr algn="r">
              <a:defRPr sz="1200"/>
            </a:lvl1pPr>
          </a:lstStyle>
          <a:p>
            <a:fld id="{BA7BB02E-03D6-49F3-9188-A0020D4A39AC}" type="datetimeFigureOut">
              <a:rPr lang="en-US" smtClean="0"/>
              <a:pPr/>
              <a:t>3/22/2010</a:t>
            </a:fld>
            <a:endParaRPr lang="en-US"/>
          </a:p>
        </p:txBody>
      </p:sp>
      <p:sp>
        <p:nvSpPr>
          <p:cNvPr id="4" name="Slide Image Placeholder 3"/>
          <p:cNvSpPr>
            <a:spLocks noGrp="1" noRot="1" noChangeAspect="1"/>
          </p:cNvSpPr>
          <p:nvPr>
            <p:ph type="sldImg" idx="2"/>
          </p:nvPr>
        </p:nvSpPr>
        <p:spPr>
          <a:xfrm>
            <a:off x="2824163"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07733" y="3257550"/>
            <a:ext cx="726186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09"/>
            <a:ext cx="3933508"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41717" y="6513909"/>
            <a:ext cx="3933508" cy="342900"/>
          </a:xfrm>
          <a:prstGeom prst="rect">
            <a:avLst/>
          </a:prstGeom>
        </p:spPr>
        <p:txBody>
          <a:bodyPr vert="horz" lIns="91440" tIns="45720" rIns="91440" bIns="45720" rtlCol="0" anchor="b"/>
          <a:lstStyle>
            <a:lvl1pPr algn="r">
              <a:defRPr sz="1200"/>
            </a:lvl1pPr>
          </a:lstStyle>
          <a:p>
            <a:fld id="{616D5ECF-9E9C-4AB0-8B41-6B698457C0F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16D5ECF-9E9C-4AB0-8B41-6B698457C0F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6D5ECF-9E9C-4AB0-8B41-6B698457C0F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02ED34F-88EE-4BE0-AA54-B4B24BB58C49}" type="datetimeFigureOut">
              <a:rPr lang="en-US" smtClean="0"/>
              <a:pPr/>
              <a:t>3/22/2010</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7D80820C-1FB9-4EAC-9693-BFD1A36A4A76}"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02ED34F-88EE-4BE0-AA54-B4B24BB58C49}" type="datetimeFigureOut">
              <a:rPr lang="en-US" smtClean="0"/>
              <a:pPr/>
              <a:t>3/22/2010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D80820C-1FB9-4EAC-9693-BFD1A36A4A7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02ED34F-88EE-4BE0-AA54-B4B24BB58C49}" type="datetimeFigureOut">
              <a:rPr lang="en-US" smtClean="0"/>
              <a:pPr/>
              <a:t>3/22/2010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D80820C-1FB9-4EAC-9693-BFD1A36A4A7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02ED34F-88EE-4BE0-AA54-B4B24BB58C49}" type="datetimeFigureOut">
              <a:rPr lang="en-US" smtClean="0"/>
              <a:pPr/>
              <a:t>3/22/2010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D80820C-1FB9-4EAC-9693-BFD1A36A4A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02ED34F-88EE-4BE0-AA54-B4B24BB58C49}" type="datetimeFigureOut">
              <a:rPr lang="en-US" smtClean="0"/>
              <a:pPr/>
              <a:t>3/22/2010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D80820C-1FB9-4EAC-9693-BFD1A36A4A76}"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02ED34F-88EE-4BE0-AA54-B4B24BB58C49}" type="datetimeFigureOut">
              <a:rPr lang="en-US" smtClean="0"/>
              <a:pPr/>
              <a:t>3/22/2010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D80820C-1FB9-4EAC-9693-BFD1A36A4A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02ED34F-88EE-4BE0-AA54-B4B24BB58C49}" type="datetimeFigureOut">
              <a:rPr lang="en-US" smtClean="0"/>
              <a:pPr/>
              <a:t>3/22/2010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D80820C-1FB9-4EAC-9693-BFD1A36A4A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02ED34F-88EE-4BE0-AA54-B4B24BB58C49}" type="datetimeFigureOut">
              <a:rPr lang="en-US" smtClean="0"/>
              <a:pPr/>
              <a:t>3/22/2010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D80820C-1FB9-4EAC-9693-BFD1A36A4A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02ED34F-88EE-4BE0-AA54-B4B24BB58C49}" type="datetimeFigureOut">
              <a:rPr lang="en-US" smtClean="0"/>
              <a:pPr/>
              <a:t>3/22/2010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D80820C-1FB9-4EAC-9693-BFD1A36A4A76}"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02ED34F-88EE-4BE0-AA54-B4B24BB58C49}" type="datetimeFigureOut">
              <a:rPr lang="en-US" smtClean="0"/>
              <a:pPr/>
              <a:t>3/22/2010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D80820C-1FB9-4EAC-9693-BFD1A36A4A7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02ED34F-88EE-4BE0-AA54-B4B24BB58C49}" type="datetimeFigureOut">
              <a:rPr lang="en-US" smtClean="0"/>
              <a:pPr/>
              <a:t>3/22/2010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D80820C-1FB9-4EAC-9693-BFD1A36A4A76}"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02ED34F-88EE-4BE0-AA54-B4B24BB58C49}" type="datetimeFigureOut">
              <a:rPr lang="en-US" smtClean="0"/>
              <a:pPr/>
              <a:t>3/22/2010</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D80820C-1FB9-4EAC-9693-BFD1A36A4A76}"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L5.Hazelwood_diagram.pdf"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hyperlink" Target="http://www.splc.org/legalresearch.asp?id=3"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12.jpe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findarticles.com/p/articles/mi_qn4183/is_20041123/ai_n10064071/?tag=rel.res2"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rightsmatter.org/multimedia/"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hyperlink" Target="http://www.aclu.org/free-speech/mary-beth-tinker-40th-anniversary-landmark-free-speech-decisio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www.aclu.org/free-speech/morse-v-frederick-information-and-resources"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hyperlink" Target="http://www.msnbc.msn.com/id/17687386/"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Student Rights</a:t>
            </a:r>
            <a:endParaRPr lang="en-US" dirty="0"/>
          </a:p>
        </p:txBody>
      </p:sp>
      <p:sp>
        <p:nvSpPr>
          <p:cNvPr id="3" name="Subtitle 2"/>
          <p:cNvSpPr>
            <a:spLocks noGrp="1"/>
          </p:cNvSpPr>
          <p:nvPr>
            <p:ph type="subTitle" idx="1"/>
          </p:nvPr>
        </p:nvSpPr>
        <p:spPr/>
        <p:txBody>
          <a:bodyPr/>
          <a:lstStyle/>
          <a:p>
            <a:r>
              <a:rPr lang="en-US" dirty="0" smtClean="0"/>
              <a:t>Speech Expression and Privacy</a:t>
            </a:r>
          </a:p>
          <a:p>
            <a:endParaRPr lang="en-US" dirty="0"/>
          </a:p>
        </p:txBody>
      </p:sp>
      <p:pic>
        <p:nvPicPr>
          <p:cNvPr id="2050" name="Picture 2" descr="C:\Documents and Settings\Jim Howard\Desktop\civ00014.jpg"/>
          <p:cNvPicPr>
            <a:picLocks noChangeAspect="1" noChangeArrowheads="1"/>
          </p:cNvPicPr>
          <p:nvPr/>
        </p:nvPicPr>
        <p:blipFill>
          <a:blip r:embed="rId3" cstate="print"/>
          <a:srcRect/>
          <a:stretch>
            <a:fillRect/>
          </a:stretch>
        </p:blipFill>
        <p:spPr bwMode="auto">
          <a:xfrm>
            <a:off x="4038600" y="2743200"/>
            <a:ext cx="4114800" cy="3275012"/>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School Uniforms</a:t>
            </a:r>
            <a:endParaRPr lang="en-US" dirty="0"/>
          </a:p>
        </p:txBody>
      </p:sp>
      <p:pic>
        <p:nvPicPr>
          <p:cNvPr id="1026" name="Picture 2" descr="C:\Documents and Settings\Jim\Local Settings\Temporary Internet Files\Content.IE5\W7AJUNQB\MPj04443390000[1].jpg"/>
          <p:cNvPicPr>
            <a:picLocks noGrp="1" noChangeAspect="1" noChangeArrowheads="1"/>
          </p:cNvPicPr>
          <p:nvPr>
            <p:ph sz="half" idx="1"/>
          </p:nvPr>
        </p:nvPicPr>
        <p:blipFill>
          <a:blip r:embed="rId3" cstate="print"/>
          <a:stretch>
            <a:fillRect/>
          </a:stretch>
        </p:blipFill>
        <p:spPr bwMode="auto">
          <a:xfrm>
            <a:off x="1707375" y="1524000"/>
            <a:ext cx="3113050" cy="4664075"/>
          </a:xfrm>
          <a:prstGeom prst="rect">
            <a:avLst/>
          </a:prstGeom>
          <a:noFill/>
        </p:spPr>
      </p:pic>
      <p:sp>
        <p:nvSpPr>
          <p:cNvPr id="6" name="Content Placeholder 5"/>
          <p:cNvSpPr>
            <a:spLocks noGrp="1"/>
          </p:cNvSpPr>
          <p:nvPr>
            <p:ph sz="half" idx="2"/>
          </p:nvPr>
        </p:nvSpPr>
        <p:spPr/>
        <p:txBody>
          <a:bodyPr>
            <a:normAutofit/>
          </a:bodyPr>
          <a:lstStyle/>
          <a:p>
            <a:r>
              <a:rPr lang="en-US" smtClean="0"/>
              <a:t>Canady v Bossier	5</a:t>
            </a:r>
            <a:r>
              <a:rPr lang="en-US" baseline="30000" smtClean="0"/>
              <a:t>th</a:t>
            </a:r>
            <a:r>
              <a:rPr lang="en-US" smtClean="0"/>
              <a:t> Circuit 2001</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498080" cy="990600"/>
          </a:xfrm>
        </p:spPr>
        <p:txBody>
          <a:bodyPr/>
          <a:lstStyle/>
          <a:p>
            <a:r>
              <a:rPr lang="en-US" dirty="0" smtClean="0"/>
              <a:t>Student Publications</a:t>
            </a:r>
            <a:endParaRPr lang="en-US" dirty="0"/>
          </a:p>
        </p:txBody>
      </p:sp>
      <p:sp>
        <p:nvSpPr>
          <p:cNvPr id="3" name="Content Placeholder 2"/>
          <p:cNvSpPr>
            <a:spLocks noGrp="1"/>
          </p:cNvSpPr>
          <p:nvPr>
            <p:ph sz="half" idx="1"/>
          </p:nvPr>
        </p:nvSpPr>
        <p:spPr>
          <a:xfrm>
            <a:off x="1371600" y="609600"/>
            <a:ext cx="4038600" cy="5334000"/>
          </a:xfrm>
        </p:spPr>
        <p:txBody>
          <a:bodyPr/>
          <a:lstStyle/>
          <a:p>
            <a:r>
              <a:rPr lang="en-US" sz="2000" dirty="0" smtClean="0"/>
              <a:t>Hazelwood v </a:t>
            </a:r>
            <a:r>
              <a:rPr lang="en-US" sz="2000" dirty="0" err="1" smtClean="0"/>
              <a:t>Kuhlmeier</a:t>
            </a:r>
            <a:r>
              <a:rPr lang="en-US" sz="2000" dirty="0" smtClean="0"/>
              <a:t> SC 1988</a:t>
            </a:r>
          </a:p>
          <a:p>
            <a:r>
              <a:rPr lang="en-US" sz="2000" dirty="0" smtClean="0">
                <a:hlinkClick r:id="rId3"/>
              </a:rPr>
              <a:t>Diagram</a:t>
            </a:r>
            <a:endParaRPr lang="en-US" sz="2000" dirty="0" smtClean="0"/>
          </a:p>
          <a:p>
            <a:endParaRPr lang="en-US" sz="2000" dirty="0" smtClean="0"/>
          </a:p>
        </p:txBody>
      </p:sp>
      <p:sp>
        <p:nvSpPr>
          <p:cNvPr id="4" name="Content Placeholder 3"/>
          <p:cNvSpPr>
            <a:spLocks noGrp="1"/>
          </p:cNvSpPr>
          <p:nvPr>
            <p:ph sz="half" idx="2"/>
          </p:nvPr>
        </p:nvSpPr>
        <p:spPr>
          <a:xfrm>
            <a:off x="5486400" y="533400"/>
            <a:ext cx="3657600" cy="1295400"/>
          </a:xfrm>
        </p:spPr>
        <p:txBody>
          <a:bodyPr>
            <a:normAutofit/>
          </a:bodyPr>
          <a:lstStyle/>
          <a:p>
            <a:r>
              <a:rPr lang="en-US" sz="1600" dirty="0" smtClean="0">
                <a:solidFill>
                  <a:srgbClr val="C00000"/>
                </a:solidFill>
              </a:rPr>
              <a:t>http://www.youtube.com/watch?v=aNtailTq5vA&amp;feature=related</a:t>
            </a:r>
          </a:p>
          <a:p>
            <a:r>
              <a:rPr lang="en-US" sz="1600" dirty="0" smtClean="0">
                <a:hlinkClick r:id="rId4"/>
              </a:rPr>
              <a:t>http://www.splc.org/legalresearch.asp?id=3</a:t>
            </a:r>
            <a:r>
              <a:rPr lang="en-US" sz="1600" dirty="0" smtClean="0"/>
              <a:t> </a:t>
            </a:r>
            <a:endParaRPr lang="en-US" sz="1600" dirty="0"/>
          </a:p>
        </p:txBody>
      </p:sp>
      <p:pic>
        <p:nvPicPr>
          <p:cNvPr id="6" name="Picture 5"/>
          <p:cNvPicPr/>
          <p:nvPr/>
        </p:nvPicPr>
        <p:blipFill>
          <a:blip r:embed="rId5" cstate="print"/>
          <a:srcRect l="29251" t="6163" r="27234"/>
          <a:stretch>
            <a:fillRect/>
          </a:stretch>
        </p:blipFill>
        <p:spPr bwMode="auto">
          <a:xfrm>
            <a:off x="1371600" y="1600200"/>
            <a:ext cx="4419600"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and Free Speech</a:t>
            </a:r>
            <a:endParaRPr lang="en-US" dirty="0"/>
          </a:p>
        </p:txBody>
      </p:sp>
      <p:sp>
        <p:nvSpPr>
          <p:cNvPr id="4" name="Text Placeholder 3"/>
          <p:cNvSpPr>
            <a:spLocks noGrp="1"/>
          </p:cNvSpPr>
          <p:nvPr>
            <p:ph type="body" idx="1"/>
          </p:nvPr>
        </p:nvSpPr>
        <p:spPr/>
        <p:txBody>
          <a:bodyPr>
            <a:normAutofit/>
          </a:bodyPr>
          <a:lstStyle/>
          <a:p>
            <a:r>
              <a:rPr lang="en-US" sz="2000" dirty="0" smtClean="0"/>
              <a:t>Concepts</a:t>
            </a:r>
            <a:endParaRPr lang="en-US" sz="2000" dirty="0"/>
          </a:p>
        </p:txBody>
      </p:sp>
      <p:sp>
        <p:nvSpPr>
          <p:cNvPr id="5" name="Text Placeholder 4"/>
          <p:cNvSpPr>
            <a:spLocks noGrp="1"/>
          </p:cNvSpPr>
          <p:nvPr>
            <p:ph type="body" sz="half" idx="3"/>
          </p:nvPr>
        </p:nvSpPr>
        <p:spPr/>
        <p:txBody>
          <a:bodyPr>
            <a:normAutofit/>
          </a:bodyPr>
          <a:lstStyle/>
          <a:p>
            <a:r>
              <a:rPr lang="en-US" sz="2000" dirty="0" smtClean="0"/>
              <a:t>Cases</a:t>
            </a:r>
            <a:endParaRPr lang="en-US" sz="2000" dirty="0"/>
          </a:p>
        </p:txBody>
      </p:sp>
      <p:sp>
        <p:nvSpPr>
          <p:cNvPr id="3" name="Content Placeholder 2"/>
          <p:cNvSpPr>
            <a:spLocks noGrp="1"/>
          </p:cNvSpPr>
          <p:nvPr>
            <p:ph sz="quarter" idx="2"/>
          </p:nvPr>
        </p:nvSpPr>
        <p:spPr/>
        <p:txBody>
          <a:bodyPr>
            <a:normAutofit/>
          </a:bodyPr>
          <a:lstStyle/>
          <a:p>
            <a:pPr>
              <a:lnSpc>
                <a:spcPct val="80000"/>
              </a:lnSpc>
            </a:pPr>
            <a:r>
              <a:rPr lang="en-US" sz="2000" dirty="0" smtClean="0"/>
              <a:t>Internet communication is</a:t>
            </a:r>
          </a:p>
          <a:p>
            <a:pPr lvl="1">
              <a:lnSpc>
                <a:spcPct val="80000"/>
              </a:lnSpc>
            </a:pPr>
            <a:r>
              <a:rPr lang="en-US" dirty="0" smtClean="0"/>
              <a:t>Protected under the 1st Amendment</a:t>
            </a:r>
          </a:p>
          <a:p>
            <a:pPr lvl="1">
              <a:lnSpc>
                <a:spcPct val="80000"/>
              </a:lnSpc>
            </a:pPr>
            <a:r>
              <a:rPr lang="en-US" dirty="0" smtClean="0"/>
              <a:t>More related to print than broadcast</a:t>
            </a:r>
          </a:p>
          <a:p>
            <a:pPr>
              <a:lnSpc>
                <a:spcPct val="80000"/>
              </a:lnSpc>
            </a:pPr>
            <a:endParaRPr lang="en-US" sz="2000" dirty="0" smtClean="0"/>
          </a:p>
          <a:p>
            <a:pPr>
              <a:lnSpc>
                <a:spcPct val="80000"/>
              </a:lnSpc>
            </a:pPr>
            <a:r>
              <a:rPr lang="en-US" sz="2000" dirty="0" smtClean="0"/>
              <a:t>Internet as instruction</a:t>
            </a:r>
          </a:p>
          <a:p>
            <a:pPr>
              <a:lnSpc>
                <a:spcPct val="80000"/>
              </a:lnSpc>
              <a:buFont typeface="Wingdings" pitchFamily="2" charset="2"/>
              <a:buNone/>
            </a:pPr>
            <a:endParaRPr lang="en-US" sz="2000" dirty="0" smtClean="0"/>
          </a:p>
          <a:p>
            <a:pPr>
              <a:lnSpc>
                <a:spcPct val="80000"/>
              </a:lnSpc>
            </a:pPr>
            <a:r>
              <a:rPr lang="en-US" sz="2000" dirty="0" smtClean="0"/>
              <a:t>Internet that has undesirable effect on school conduct</a:t>
            </a:r>
          </a:p>
          <a:p>
            <a:endParaRPr lang="en-US" dirty="0"/>
          </a:p>
        </p:txBody>
      </p:sp>
      <p:sp>
        <p:nvSpPr>
          <p:cNvPr id="6" name="Content Placeholder 5"/>
          <p:cNvSpPr>
            <a:spLocks noGrp="1"/>
          </p:cNvSpPr>
          <p:nvPr>
            <p:ph sz="quarter" idx="4"/>
          </p:nvPr>
        </p:nvSpPr>
        <p:spPr/>
        <p:txBody>
          <a:bodyPr/>
          <a:lstStyle/>
          <a:p>
            <a:r>
              <a:rPr lang="en-US" sz="2000" dirty="0" err="1" smtClean="0"/>
              <a:t>Beussink</a:t>
            </a:r>
            <a:r>
              <a:rPr lang="en-US" sz="2000" dirty="0" smtClean="0"/>
              <a:t> v Woodland R-IV </a:t>
            </a:r>
          </a:p>
          <a:p>
            <a:pPr>
              <a:buFont typeface="Wingdings" pitchFamily="2" charset="2"/>
              <a:buNone/>
            </a:pPr>
            <a:r>
              <a:rPr lang="en-US" sz="2000" dirty="0" smtClean="0"/>
              <a:t>    US District 1998</a:t>
            </a:r>
          </a:p>
          <a:p>
            <a:pPr>
              <a:buFont typeface="Wingdings" pitchFamily="2" charset="2"/>
              <a:buNone/>
            </a:pPr>
            <a:endParaRPr lang="en-US" sz="2000" dirty="0" smtClean="0"/>
          </a:p>
          <a:p>
            <a:pPr>
              <a:buFont typeface="Wingdings" pitchFamily="2" charset="2"/>
              <a:buNone/>
            </a:pPr>
            <a:endParaRPr lang="en-US" sz="2000" dirty="0" smtClean="0"/>
          </a:p>
          <a:p>
            <a:r>
              <a:rPr lang="en-US" sz="2000" dirty="0" smtClean="0"/>
              <a:t>Wisniewski v </a:t>
            </a:r>
            <a:r>
              <a:rPr lang="en-US" sz="2000" dirty="0" err="1" smtClean="0"/>
              <a:t>Bd</a:t>
            </a:r>
            <a:r>
              <a:rPr lang="en-US" sz="2000" dirty="0" smtClean="0"/>
              <a:t> of Ed 2</a:t>
            </a:r>
            <a:r>
              <a:rPr lang="en-US" sz="2000" baseline="30000" dirty="0" smtClean="0"/>
              <a:t>nd</a:t>
            </a:r>
            <a:r>
              <a:rPr lang="en-US" sz="2000" dirty="0" smtClean="0"/>
              <a:t> Circuit 2007</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Analysis of Internet law</a:t>
            </a:r>
            <a:endParaRPr lang="en-US" dirty="0"/>
          </a:p>
        </p:txBody>
      </p:sp>
      <p:sp>
        <p:nvSpPr>
          <p:cNvPr id="6" name="Content Placeholder 5"/>
          <p:cNvSpPr>
            <a:spLocks noGrp="1"/>
          </p:cNvSpPr>
          <p:nvPr>
            <p:ph idx="1"/>
          </p:nvPr>
        </p:nvSpPr>
        <p:spPr/>
        <p:txBody>
          <a:bodyPr>
            <a:normAutofit fontScale="85000" lnSpcReduction="10000"/>
          </a:bodyPr>
          <a:lstStyle/>
          <a:p>
            <a:pPr>
              <a:buFont typeface="Wingdings" pitchFamily="2" charset="2"/>
              <a:buNone/>
            </a:pPr>
            <a:endParaRPr lang="en-US" dirty="0" smtClean="0"/>
          </a:p>
          <a:p>
            <a:pPr>
              <a:lnSpc>
                <a:spcPct val="90000"/>
              </a:lnSpc>
            </a:pPr>
            <a:r>
              <a:rPr lang="en-US" dirty="0" smtClean="0"/>
              <a:t>Student cyberspace created on campus that is lewd, vulgar, or profane may be prohibited </a:t>
            </a:r>
            <a:r>
              <a:rPr lang="en-US" i="1" dirty="0" smtClean="0"/>
              <a:t>Bethel</a:t>
            </a:r>
          </a:p>
          <a:p>
            <a:pPr>
              <a:lnSpc>
                <a:spcPct val="90000"/>
              </a:lnSpc>
            </a:pPr>
            <a:r>
              <a:rPr lang="en-US" dirty="0" smtClean="0"/>
              <a:t>Student </a:t>
            </a:r>
            <a:r>
              <a:rPr lang="en-US" dirty="0" err="1" smtClean="0"/>
              <a:t>cyberspeech</a:t>
            </a:r>
            <a:r>
              <a:rPr lang="en-US" dirty="0" smtClean="0"/>
              <a:t> created off-campus that constitutes a true threat to school safety and school operation may be prevented </a:t>
            </a:r>
            <a:r>
              <a:rPr lang="en-US" i="1" dirty="0" smtClean="0"/>
              <a:t>Tinker</a:t>
            </a:r>
            <a:endParaRPr lang="en-US" dirty="0" smtClean="0"/>
          </a:p>
          <a:p>
            <a:pPr>
              <a:lnSpc>
                <a:spcPct val="90000"/>
              </a:lnSpc>
            </a:pPr>
            <a:r>
              <a:rPr lang="en-US" dirty="0" smtClean="0"/>
              <a:t>Student </a:t>
            </a:r>
            <a:r>
              <a:rPr lang="en-US" dirty="0" err="1" smtClean="0"/>
              <a:t>cyberspeech</a:t>
            </a:r>
            <a:r>
              <a:rPr lang="en-US" dirty="0" smtClean="0"/>
              <a:t> cases are increasingly subject to a court’s assessment restraint was exercised or punishment meted out after an assessment of the relevant facts by a reasonable recipient (school official) of the information. </a:t>
            </a:r>
            <a:endParaRPr lang="en-US" i="1" dirty="0" smtClean="0"/>
          </a:p>
          <a:p>
            <a:pPr>
              <a:buFont typeface="Wingdings" pitchFamily="2" charset="2"/>
              <a:buNone/>
            </a:pPr>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 of Violence</a:t>
            </a:r>
            <a:endParaRPr lang="en-US" dirty="0"/>
          </a:p>
        </p:txBody>
      </p:sp>
      <p:sp>
        <p:nvSpPr>
          <p:cNvPr id="3" name="Content Placeholder 2"/>
          <p:cNvSpPr>
            <a:spLocks noGrp="1"/>
          </p:cNvSpPr>
          <p:nvPr>
            <p:ph idx="1"/>
          </p:nvPr>
        </p:nvSpPr>
        <p:spPr/>
        <p:txBody>
          <a:bodyPr>
            <a:normAutofit fontScale="85000" lnSpcReduction="20000"/>
          </a:bodyPr>
          <a:lstStyle/>
          <a:p>
            <a:pPr>
              <a:lnSpc>
                <a:spcPct val="90000"/>
              </a:lnSpc>
              <a:buFont typeface="Wingdings" pitchFamily="2" charset="2"/>
              <a:buNone/>
            </a:pPr>
            <a:r>
              <a:rPr lang="en-US" sz="3300" dirty="0" smtClean="0"/>
              <a:t>Doe v Pulaski  US Court of Appeal 2002</a:t>
            </a:r>
          </a:p>
          <a:p>
            <a:pPr>
              <a:lnSpc>
                <a:spcPct val="90000"/>
              </a:lnSpc>
              <a:buFont typeface="Wingdings" pitchFamily="2" charset="2"/>
              <a:buNone/>
            </a:pPr>
            <a:r>
              <a:rPr lang="en-US" sz="3300" dirty="0" smtClean="0"/>
              <a:t>	Seventh grade student wrote a letter at home stating how he would rape, sodomize, and murder a female classmate who had previously broken up with him. The student did not send the letter, but his best friend found the letter in his room.  He allowed his friend to read the letter. The friend took the letter, and gave it to the girl at school.  Her friend reported it to the SRO, who conducted an investigation and informed the principal.  The student was expelled.</a:t>
            </a:r>
          </a:p>
          <a:p>
            <a:pPr>
              <a:lnSpc>
                <a:spcPct val="90000"/>
              </a:lnSpc>
              <a:buFont typeface="Wingdings" pitchFamily="2" charset="2"/>
              <a:buNone/>
            </a:pPr>
            <a:endParaRPr lang="en-US" dirty="0" smtClean="0"/>
          </a:p>
          <a:p>
            <a:pPr>
              <a:lnSpc>
                <a:spcPct val="90000"/>
              </a:lnSpc>
              <a:buFont typeface="Wingdings" pitchFamily="2" charset="2"/>
              <a:buNone/>
            </a:pPr>
            <a:r>
              <a:rPr lang="en-US" sz="2800" i="1" dirty="0" smtClean="0">
                <a:solidFill>
                  <a:srgbClr val="FF0000"/>
                </a:solidFill>
              </a:rPr>
              <a:t>Did the District violate his 1</a:t>
            </a:r>
            <a:r>
              <a:rPr lang="en-US" sz="2800" i="1" baseline="30000" dirty="0" smtClean="0">
                <a:solidFill>
                  <a:srgbClr val="FF0000"/>
                </a:solidFill>
              </a:rPr>
              <a:t>st</a:t>
            </a:r>
            <a:r>
              <a:rPr lang="en-US" sz="2800" i="1" dirty="0" smtClean="0">
                <a:solidFill>
                  <a:srgbClr val="FF0000"/>
                </a:solidFill>
              </a:rPr>
              <a:t> Amendment rights when they expelled him?</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Privacy: Search and Seizure</a:t>
            </a:r>
            <a:endParaRPr lang="en-US" dirty="0"/>
          </a:p>
        </p:txBody>
      </p:sp>
      <p:sp>
        <p:nvSpPr>
          <p:cNvPr id="5" name="Content Placeholder 4"/>
          <p:cNvSpPr>
            <a:spLocks noGrp="1"/>
          </p:cNvSpPr>
          <p:nvPr>
            <p:ph sz="half" idx="1"/>
          </p:nvPr>
        </p:nvSpPr>
        <p:spPr>
          <a:xfrm>
            <a:off x="1371600" y="1600200"/>
            <a:ext cx="3657600" cy="4663440"/>
          </a:xfrm>
        </p:spPr>
        <p:txBody>
          <a:bodyPr/>
          <a:lstStyle/>
          <a:p>
            <a:pPr>
              <a:buFont typeface="Wingdings" pitchFamily="2" charset="2"/>
              <a:buNone/>
            </a:pPr>
            <a:r>
              <a:rPr lang="en-US" dirty="0" smtClean="0"/>
              <a:t>Balance student</a:t>
            </a:r>
          </a:p>
          <a:p>
            <a:pPr>
              <a:buFont typeface="Wingdings" pitchFamily="2" charset="2"/>
              <a:buNone/>
            </a:pPr>
            <a:r>
              <a:rPr lang="en-US" dirty="0" smtClean="0"/>
              <a:t>right to freedom</a:t>
            </a:r>
          </a:p>
          <a:p>
            <a:pPr>
              <a:buFont typeface="Wingdings" pitchFamily="2" charset="2"/>
              <a:buNone/>
            </a:pPr>
            <a:r>
              <a:rPr lang="en-US" dirty="0" smtClean="0"/>
              <a:t>from reasonable</a:t>
            </a:r>
          </a:p>
          <a:p>
            <a:pPr>
              <a:buFont typeface="Wingdings" pitchFamily="2" charset="2"/>
              <a:buNone/>
            </a:pPr>
            <a:r>
              <a:rPr lang="en-US" dirty="0" smtClean="0"/>
              <a:t>search and seizure </a:t>
            </a:r>
          </a:p>
          <a:p>
            <a:pPr>
              <a:buFont typeface="Wingdings" pitchFamily="2" charset="2"/>
              <a:buNone/>
            </a:pPr>
            <a:r>
              <a:rPr lang="en-US" dirty="0" smtClean="0"/>
              <a:t>with school’s need </a:t>
            </a:r>
          </a:p>
          <a:p>
            <a:pPr>
              <a:buFont typeface="Wingdings" pitchFamily="2" charset="2"/>
              <a:buNone/>
            </a:pPr>
            <a:r>
              <a:rPr lang="en-US" dirty="0" smtClean="0"/>
              <a:t>to maintain order</a:t>
            </a:r>
          </a:p>
          <a:p>
            <a:pPr>
              <a:buFont typeface="Wingdings" pitchFamily="2" charset="2"/>
              <a:buNone/>
            </a:pPr>
            <a:r>
              <a:rPr lang="en-US" dirty="0" smtClean="0"/>
              <a:t>and protect health </a:t>
            </a:r>
          </a:p>
          <a:p>
            <a:pPr>
              <a:buFont typeface="Wingdings" pitchFamily="2" charset="2"/>
              <a:buNone/>
            </a:pPr>
            <a:r>
              <a:rPr lang="en-US" dirty="0" smtClean="0"/>
              <a:t>and welfare</a:t>
            </a:r>
            <a:endParaRPr lang="en-US" dirty="0"/>
          </a:p>
        </p:txBody>
      </p:sp>
      <p:pic>
        <p:nvPicPr>
          <p:cNvPr id="2051" name="Picture 3" descr="C:\Documents and Settings\Jim\Local Settings\Temporary Internet Files\Content.IE5\UYH0VT9A\MPj04008490000[1].jpg"/>
          <p:cNvPicPr>
            <a:picLocks noChangeAspect="1" noChangeArrowheads="1"/>
          </p:cNvPicPr>
          <p:nvPr/>
        </p:nvPicPr>
        <p:blipFill>
          <a:blip r:embed="rId3" cstate="print"/>
          <a:srcRect/>
          <a:stretch>
            <a:fillRect/>
          </a:stretch>
        </p:blipFill>
        <p:spPr bwMode="auto">
          <a:xfrm>
            <a:off x="5257800" y="2438400"/>
            <a:ext cx="3672840" cy="2599944"/>
          </a:xfrm>
          <a:prstGeom prst="rect">
            <a:avLst/>
          </a:prstGeom>
          <a:noFill/>
        </p:spPr>
      </p:pic>
      <p:pic>
        <p:nvPicPr>
          <p:cNvPr id="1026" name="Picture 2" descr="C:\Documents and Settings\Jim\Local Settings\Temporary Internet Files\Content.IE5\GTAVGHQF\MPj04008490000[1].jpg"/>
          <p:cNvPicPr>
            <a:picLocks noGrp="1" noChangeAspect="1" noChangeArrowheads="1"/>
          </p:cNvPicPr>
          <p:nvPr>
            <p:ph sz="half" idx="2"/>
          </p:nvPr>
        </p:nvPicPr>
        <p:blipFill>
          <a:blip r:embed="rId4" cstate="print"/>
          <a:srcRect/>
          <a:stretch>
            <a:fillRect/>
          </a:stretch>
        </p:blipFill>
        <p:spPr bwMode="auto">
          <a:xfrm>
            <a:off x="5257800" y="1905000"/>
            <a:ext cx="3657600" cy="2437448"/>
          </a:xfrm>
          <a:prstGeom prst="rect">
            <a:avLst/>
          </a:prstGeom>
          <a:noFill/>
        </p:spPr>
      </p:pic>
      <p:pic>
        <p:nvPicPr>
          <p:cNvPr id="1028" name="Picture 4" descr="C:\Documents and Settings\Jim\Local Settings\Temporary Internet Files\Content.IE5\GTAVGHQF\MPj04008490000[1].jpg"/>
          <p:cNvPicPr>
            <a:picLocks noChangeAspect="1" noChangeArrowheads="1"/>
          </p:cNvPicPr>
          <p:nvPr/>
        </p:nvPicPr>
        <p:blipFill>
          <a:blip r:embed="rId5" cstate="print"/>
          <a:srcRect/>
          <a:stretch>
            <a:fillRect/>
          </a:stretch>
        </p:blipFill>
        <p:spPr bwMode="auto">
          <a:xfrm>
            <a:off x="4724400" y="3657600"/>
            <a:ext cx="3901440" cy="2599944"/>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4th Amendment</a:t>
            </a:r>
            <a:endParaRPr lang="en-US" dirty="0"/>
          </a:p>
        </p:txBody>
      </p:sp>
      <p:sp>
        <p:nvSpPr>
          <p:cNvPr id="6" name="Content Placeholder 5"/>
          <p:cNvSpPr>
            <a:spLocks noGrp="1"/>
          </p:cNvSpPr>
          <p:nvPr>
            <p:ph idx="1"/>
          </p:nvPr>
        </p:nvSpPr>
        <p:spPr/>
        <p:txBody>
          <a:bodyPr>
            <a:normAutofit fontScale="92500" lnSpcReduction="20000"/>
          </a:bodyPr>
          <a:lstStyle/>
          <a:p>
            <a:pPr>
              <a:lnSpc>
                <a:spcPct val="80000"/>
              </a:lnSpc>
            </a:pPr>
            <a:r>
              <a:rPr lang="en-US" dirty="0" smtClean="0"/>
              <a:t>Enunciates and protects right of people to be secure in their person, houses, papers, and effects</a:t>
            </a:r>
          </a:p>
          <a:p>
            <a:pPr>
              <a:lnSpc>
                <a:spcPct val="80000"/>
              </a:lnSpc>
            </a:pPr>
            <a:r>
              <a:rPr lang="en-US" dirty="0" smtClean="0"/>
              <a:t>Protects from unreasonable searches and seizures</a:t>
            </a:r>
          </a:p>
          <a:p>
            <a:pPr>
              <a:lnSpc>
                <a:spcPct val="80000"/>
              </a:lnSpc>
            </a:pPr>
            <a:r>
              <a:rPr lang="en-US" dirty="0" smtClean="0"/>
              <a:t>Ensures that the search be specific, describing place to be searched and articles to be seized</a:t>
            </a:r>
          </a:p>
          <a:p>
            <a:pPr>
              <a:lnSpc>
                <a:spcPct val="80000"/>
              </a:lnSpc>
            </a:pPr>
            <a:r>
              <a:rPr lang="en-US" dirty="0" smtClean="0"/>
              <a:t>Ensures that a search cannot be instituted by government without showing probable cause, or evidence that the search is necessary</a:t>
            </a:r>
          </a:p>
          <a:p>
            <a:pPr>
              <a:lnSpc>
                <a:spcPct val="80000"/>
              </a:lnSpc>
            </a:pPr>
            <a:r>
              <a:rPr lang="en-US" dirty="0" smtClean="0"/>
              <a:t>Requires that a judge require government justification with evidence of need for the search</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Reasonable Suspicion</a:t>
            </a:r>
            <a:endParaRPr lang="en-US" dirty="0"/>
          </a:p>
        </p:txBody>
      </p:sp>
      <p:sp>
        <p:nvSpPr>
          <p:cNvPr id="3" name="Content Placeholder 2"/>
          <p:cNvSpPr>
            <a:spLocks noGrp="1"/>
          </p:cNvSpPr>
          <p:nvPr>
            <p:ph sz="half" idx="1"/>
          </p:nvPr>
        </p:nvSpPr>
        <p:spPr/>
        <p:txBody>
          <a:bodyPr/>
          <a:lstStyle/>
          <a:p>
            <a:r>
              <a:rPr lang="en-US" dirty="0" smtClean="0"/>
              <a:t>Reasonable suspicion</a:t>
            </a:r>
          </a:p>
          <a:p>
            <a:pPr lvl="1"/>
            <a:r>
              <a:rPr lang="en-US" dirty="0" smtClean="0"/>
              <a:t>Justified at inception</a:t>
            </a:r>
          </a:p>
          <a:p>
            <a:r>
              <a:rPr lang="en-US" dirty="0" smtClean="0"/>
              <a:t>Intrusiveness affected by age, sex, infraction</a:t>
            </a:r>
          </a:p>
          <a:p>
            <a:r>
              <a:rPr lang="en-US" dirty="0" smtClean="0"/>
              <a:t>Context - individualized suspicion</a:t>
            </a:r>
          </a:p>
          <a:p>
            <a:endParaRPr lang="en-US" dirty="0"/>
          </a:p>
        </p:txBody>
      </p:sp>
      <p:pic>
        <p:nvPicPr>
          <p:cNvPr id="2050" name="Picture 2" descr="C:\Documents and Settings\Jim\Local Settings\Temporary Internet Files\Content.IE5\GTAVGHQF\MMj02827390000[1].gif"/>
          <p:cNvPicPr>
            <a:picLocks noGrp="1" noChangeAspect="1" noChangeArrowheads="1" noCrop="1"/>
          </p:cNvPicPr>
          <p:nvPr>
            <p:ph sz="half" idx="2"/>
          </p:nvPr>
        </p:nvPicPr>
        <p:blipFill>
          <a:blip r:embed="rId3" cstate="print"/>
          <a:srcRect/>
          <a:stretch>
            <a:fillRect/>
          </a:stretch>
        </p:blipFill>
        <p:spPr bwMode="auto">
          <a:xfrm>
            <a:off x="5410200" y="1828800"/>
            <a:ext cx="3124200" cy="36576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Questions: Inception of Search</a:t>
            </a:r>
            <a:endParaRPr lang="en-US" dirty="0"/>
          </a:p>
        </p:txBody>
      </p:sp>
      <p:sp>
        <p:nvSpPr>
          <p:cNvPr id="3" name="Content Placeholder 2"/>
          <p:cNvSpPr>
            <a:spLocks noGrp="1"/>
          </p:cNvSpPr>
          <p:nvPr>
            <p:ph idx="1"/>
          </p:nvPr>
        </p:nvSpPr>
        <p:spPr/>
        <p:txBody>
          <a:bodyPr>
            <a:normAutofit fontScale="85000" lnSpcReduction="20000"/>
          </a:bodyPr>
          <a:lstStyle/>
          <a:p>
            <a:pPr>
              <a:lnSpc>
                <a:spcPct val="90000"/>
              </a:lnSpc>
              <a:buFont typeface="Wingdings" pitchFamily="2" charset="2"/>
              <a:buNone/>
            </a:pPr>
            <a:r>
              <a:rPr lang="en-US" dirty="0" smtClean="0"/>
              <a:t>Could a principal threaten to call a parent to get a student to reluctantly, but voluntarily, empty his pockets producing a pipe and marijuana?</a:t>
            </a:r>
          </a:p>
          <a:p>
            <a:pPr>
              <a:lnSpc>
                <a:spcPct val="90000"/>
              </a:lnSpc>
              <a:buFont typeface="Wingdings" pitchFamily="2" charset="2"/>
              <a:buNone/>
            </a:pPr>
            <a:endParaRPr lang="en-US" sz="1300" dirty="0" smtClean="0"/>
          </a:p>
          <a:p>
            <a:pPr>
              <a:lnSpc>
                <a:spcPct val="90000"/>
              </a:lnSpc>
              <a:buFont typeface="Wingdings" pitchFamily="2" charset="2"/>
              <a:buNone/>
            </a:pPr>
            <a:r>
              <a:rPr lang="en-US" dirty="0" smtClean="0"/>
              <a:t>Could a student be searched because he had been in a room with some items which then were missing, and later found in his possession?</a:t>
            </a:r>
          </a:p>
          <a:p>
            <a:pPr>
              <a:lnSpc>
                <a:spcPct val="90000"/>
              </a:lnSpc>
              <a:buFont typeface="Wingdings" pitchFamily="2" charset="2"/>
              <a:buNone/>
            </a:pPr>
            <a:endParaRPr lang="en-US" sz="1400" dirty="0" smtClean="0"/>
          </a:p>
          <a:p>
            <a:pPr>
              <a:lnSpc>
                <a:spcPct val="90000"/>
              </a:lnSpc>
              <a:buFont typeface="Wingdings" pitchFamily="2" charset="2"/>
              <a:buNone/>
            </a:pPr>
            <a:r>
              <a:rPr lang="en-US" dirty="0" smtClean="0"/>
              <a:t>Could a principal search a locker because he knew the student was previously involved in drugs, and drugs were found in the locker?</a:t>
            </a:r>
          </a:p>
          <a:p>
            <a:pPr>
              <a:lnSpc>
                <a:spcPct val="90000"/>
              </a:lnSpc>
              <a:buFont typeface="Wingdings" pitchFamily="2" charset="2"/>
              <a:buNone/>
            </a:pPr>
            <a:endParaRPr lang="en-US" sz="1300" dirty="0" smtClean="0"/>
          </a:p>
          <a:p>
            <a:pPr>
              <a:lnSpc>
                <a:spcPct val="90000"/>
              </a:lnSpc>
              <a:buFont typeface="Wingdings" pitchFamily="2" charset="2"/>
              <a:buNone/>
            </a:pPr>
            <a:r>
              <a:rPr lang="en-US" dirty="0" smtClean="0"/>
              <a:t>Could a principal search a student’s car if the student appeared to be under the influence – glassy eyes, flushed face, slurred speech, smelling of alcohol, and the search revealed cocaine?</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Intrusiveness</a:t>
            </a:r>
            <a:endParaRPr lang="en-US" dirty="0"/>
          </a:p>
        </p:txBody>
      </p:sp>
      <p:sp>
        <p:nvSpPr>
          <p:cNvPr id="3" name="Content Placeholder 2"/>
          <p:cNvSpPr>
            <a:spLocks noGrp="1"/>
          </p:cNvSpPr>
          <p:nvPr>
            <p:ph idx="1"/>
          </p:nvPr>
        </p:nvSpPr>
        <p:spPr/>
        <p:txBody>
          <a:bodyPr/>
          <a:lstStyle/>
          <a:p>
            <a:r>
              <a:rPr lang="en-US" dirty="0" smtClean="0"/>
              <a:t>Can a principal search a boy’s calculator case because it had a bulge?</a:t>
            </a:r>
          </a:p>
          <a:p>
            <a:r>
              <a:rPr lang="en-US" dirty="0" smtClean="0"/>
              <a:t>Can school officials force a student to remove her jeans and submit to a visual search of her brassiere because she had ducked behind a car, and given school officials a false name?</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smtClean="0"/>
              <a:t>Unit Questions</a:t>
            </a:r>
            <a:endParaRPr lang="en-US" dirty="0"/>
          </a:p>
        </p:txBody>
      </p:sp>
      <p:sp>
        <p:nvSpPr>
          <p:cNvPr id="13" name="Content Placeholder 12"/>
          <p:cNvSpPr>
            <a:spLocks noGrp="1"/>
          </p:cNvSpPr>
          <p:nvPr>
            <p:ph idx="1"/>
          </p:nvPr>
        </p:nvSpPr>
        <p:spPr/>
        <p:txBody>
          <a:bodyPr>
            <a:normAutofit fontScale="92500" lnSpcReduction="10000"/>
          </a:bodyPr>
          <a:lstStyle/>
          <a:p>
            <a:pPr>
              <a:lnSpc>
                <a:spcPct val="90000"/>
              </a:lnSpc>
            </a:pPr>
            <a:r>
              <a:rPr lang="en-US" dirty="0" smtClean="0"/>
              <a:t>How far can school officials go in restricting student speech in the interest of school safety?</a:t>
            </a:r>
          </a:p>
          <a:p>
            <a:pPr>
              <a:lnSpc>
                <a:spcPct val="90000"/>
              </a:lnSpc>
            </a:pPr>
            <a:r>
              <a:rPr lang="en-US" dirty="0" smtClean="0"/>
              <a:t>What limits can school officials place on student speech that occurs off of school grounds?</a:t>
            </a:r>
          </a:p>
          <a:p>
            <a:pPr>
              <a:lnSpc>
                <a:spcPct val="90000"/>
              </a:lnSpc>
            </a:pPr>
            <a:r>
              <a:rPr lang="en-US" dirty="0" smtClean="0"/>
              <a:t>Is a student’s choice of dress protected by the 1</a:t>
            </a:r>
            <a:r>
              <a:rPr lang="en-US" baseline="30000" dirty="0" smtClean="0"/>
              <a:t>st</a:t>
            </a:r>
            <a:r>
              <a:rPr lang="en-US" dirty="0" smtClean="0"/>
              <a:t> Amendment?</a:t>
            </a:r>
          </a:p>
          <a:p>
            <a:pPr>
              <a:lnSpc>
                <a:spcPct val="90000"/>
              </a:lnSpc>
            </a:pPr>
            <a:r>
              <a:rPr lang="en-US" dirty="0" smtClean="0"/>
              <a:t>Is it constitutional for school officials to censor a school sponsored publication, such as a newspaper or a yearbook?</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of the Search</a:t>
            </a:r>
            <a:endParaRPr lang="en-US" dirty="0"/>
          </a:p>
        </p:txBody>
      </p:sp>
      <p:sp>
        <p:nvSpPr>
          <p:cNvPr id="3" name="Content Placeholder 2"/>
          <p:cNvSpPr>
            <a:spLocks noGrp="1"/>
          </p:cNvSpPr>
          <p:nvPr>
            <p:ph idx="1"/>
          </p:nvPr>
        </p:nvSpPr>
        <p:spPr/>
        <p:txBody>
          <a:bodyPr/>
          <a:lstStyle/>
          <a:p>
            <a:pPr>
              <a:lnSpc>
                <a:spcPct val="90000"/>
              </a:lnSpc>
            </a:pPr>
            <a:r>
              <a:rPr lang="en-US" dirty="0" smtClean="0"/>
              <a:t>A loosely articulated fact pattern, not related to a specific violation, is too vague to support reasonable suspicion</a:t>
            </a:r>
          </a:p>
          <a:p>
            <a:pPr>
              <a:lnSpc>
                <a:spcPct val="90000"/>
              </a:lnSpc>
            </a:pPr>
            <a:r>
              <a:rPr lang="en-US" dirty="0" smtClean="0"/>
              <a:t>Individualized suspicion is required- cannot do a wide search of groups of students without specific knowledge of rule violations by any particular student(s)</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p:cNvSpPr>
            <a:spLocks noGrp="1"/>
          </p:cNvSpPr>
          <p:nvPr>
            <p:ph type="pic" idx="1"/>
          </p:nvPr>
        </p:nvSpPr>
        <p:spPr/>
      </p:sp>
      <p:sp>
        <p:nvSpPr>
          <p:cNvPr id="3" name="Content Placeholder 2"/>
          <p:cNvSpPr>
            <a:spLocks noGrp="1"/>
          </p:cNvSpPr>
          <p:nvPr>
            <p:ph type="body" sz="half" idx="2"/>
          </p:nvPr>
        </p:nvSpPr>
        <p:spPr/>
        <p:txBody>
          <a:bodyPr/>
          <a:lstStyle/>
          <a:p>
            <a:r>
              <a:rPr lang="en-US" dirty="0" smtClean="0"/>
              <a:t>Canine</a:t>
            </a:r>
          </a:p>
          <a:p>
            <a:r>
              <a:rPr lang="en-US" dirty="0" smtClean="0"/>
              <a:t>Strip</a:t>
            </a:r>
          </a:p>
          <a:p>
            <a:r>
              <a:rPr lang="en-US" dirty="0" smtClean="0"/>
              <a:t>Metal Detector</a:t>
            </a:r>
          </a:p>
          <a:p>
            <a:endParaRPr lang="en-US" dirty="0"/>
          </a:p>
        </p:txBody>
      </p:sp>
      <p:pic>
        <p:nvPicPr>
          <p:cNvPr id="3085" name="Picture 13" descr="C:\Documents and Settings\Jim\Local Settings\Temporary Internet Files\Content.IE5\GTAVGHQF\MPj04422070000[1].jpg"/>
          <p:cNvPicPr>
            <a:picLocks noChangeAspect="1" noChangeArrowheads="1"/>
          </p:cNvPicPr>
          <p:nvPr/>
        </p:nvPicPr>
        <p:blipFill>
          <a:blip r:embed="rId3" cstate="print"/>
          <a:srcRect/>
          <a:stretch>
            <a:fillRect/>
          </a:stretch>
        </p:blipFill>
        <p:spPr bwMode="auto">
          <a:xfrm>
            <a:off x="685800" y="990600"/>
            <a:ext cx="4648200" cy="4800600"/>
          </a:xfrm>
          <a:prstGeom prst="rect">
            <a:avLst/>
          </a:prstGeom>
          <a:noFill/>
        </p:spPr>
      </p:pic>
      <p:sp>
        <p:nvSpPr>
          <p:cNvPr id="17" name="Title 16"/>
          <p:cNvSpPr>
            <a:spLocks noGrp="1"/>
          </p:cNvSpPr>
          <p:nvPr>
            <p:ph type="title"/>
          </p:nvPr>
        </p:nvSpPr>
        <p:spPr/>
        <p:txBody>
          <a:bodyPr/>
          <a:lstStyle/>
          <a:p>
            <a:r>
              <a:rPr lang="en-US" dirty="0" smtClean="0"/>
              <a:t>Searches</a:t>
            </a:r>
            <a:endParaRPr lang="en-US" dirty="0"/>
          </a:p>
        </p:txBody>
      </p:sp>
      <p:sp>
        <p:nvSpPr>
          <p:cNvPr id="19" name="TextBox 18"/>
          <p:cNvSpPr txBox="1"/>
          <p:nvPr/>
        </p:nvSpPr>
        <p:spPr>
          <a:xfrm>
            <a:off x="6096000" y="3124200"/>
            <a:ext cx="1685077" cy="1477328"/>
          </a:xfrm>
          <a:prstGeom prst="rect">
            <a:avLst/>
          </a:prstGeom>
          <a:noFill/>
        </p:spPr>
        <p:txBody>
          <a:bodyPr wrap="none" rtlCol="0">
            <a:spAutoFit/>
          </a:bodyPr>
          <a:lstStyle/>
          <a:p>
            <a:r>
              <a:rPr lang="en-US" dirty="0" smtClean="0"/>
              <a:t>Canine</a:t>
            </a:r>
          </a:p>
          <a:p>
            <a:r>
              <a:rPr lang="en-US" dirty="0" smtClean="0"/>
              <a:t>Strip</a:t>
            </a:r>
          </a:p>
          <a:p>
            <a:r>
              <a:rPr lang="en-US" dirty="0" smtClean="0"/>
              <a:t>Metal Detector</a:t>
            </a:r>
          </a:p>
          <a:p>
            <a:r>
              <a:rPr lang="en-US" dirty="0" smtClean="0"/>
              <a:t>Locker</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Liability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Evidence could be excluded from criminal proceedings</a:t>
            </a:r>
          </a:p>
          <a:p>
            <a:r>
              <a:rPr lang="en-US" dirty="0" smtClean="0"/>
              <a:t>Student can bring action for damages if officials maliciously deny student’s constitutional rights</a:t>
            </a:r>
          </a:p>
          <a:p>
            <a:r>
              <a:rPr lang="en-US" dirty="0" smtClean="0"/>
              <a:t>Qualified immunity generally protects officials from liability if conduct does not violate clearly established statutory or constitutional rights that reasonable person would have known about</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Cases</a:t>
            </a:r>
            <a:endParaRPr lang="en-US" dirty="0"/>
          </a:p>
        </p:txBody>
      </p:sp>
      <p:sp>
        <p:nvSpPr>
          <p:cNvPr id="3" name="Content Placeholder 2"/>
          <p:cNvSpPr>
            <a:spLocks noGrp="1"/>
          </p:cNvSpPr>
          <p:nvPr>
            <p:ph idx="1"/>
          </p:nvPr>
        </p:nvSpPr>
        <p:spPr/>
        <p:txBody>
          <a:bodyPr/>
          <a:lstStyle/>
          <a:p>
            <a:r>
              <a:rPr lang="en-US" dirty="0" smtClean="0"/>
              <a:t>New Jersey v TLO	SC 1985</a:t>
            </a:r>
          </a:p>
          <a:p>
            <a:r>
              <a:rPr lang="en-US" dirty="0" err="1" smtClean="0"/>
              <a:t>Vernonia</a:t>
            </a:r>
            <a:r>
              <a:rPr lang="en-US" dirty="0" smtClean="0"/>
              <a:t> v Acton	SC 1995</a:t>
            </a:r>
          </a:p>
          <a:p>
            <a:r>
              <a:rPr lang="en-US" dirty="0" smtClean="0"/>
              <a:t>Pottawatomie v Earls	SC 2002</a:t>
            </a:r>
          </a:p>
          <a:p>
            <a:r>
              <a:rPr lang="en-US" dirty="0" smtClean="0"/>
              <a:t>Cornfield v Consolidated 7</a:t>
            </a:r>
            <a:r>
              <a:rPr lang="en-US" baseline="30000" dirty="0" smtClean="0"/>
              <a:t>th</a:t>
            </a:r>
            <a:r>
              <a:rPr lang="en-US" dirty="0" smtClean="0"/>
              <a:t> Circuit 1993 J</a:t>
            </a:r>
          </a:p>
          <a:p>
            <a:r>
              <a:rPr lang="en-US" dirty="0" smtClean="0"/>
              <a:t>Iowa v Jones	State SC Iowa 2003</a:t>
            </a:r>
          </a:p>
          <a:p>
            <a:r>
              <a:rPr lang="en-US" dirty="0" err="1" smtClean="0"/>
              <a:t>Phaneuf</a:t>
            </a:r>
            <a:r>
              <a:rPr lang="en-US" dirty="0" smtClean="0"/>
              <a:t> v </a:t>
            </a:r>
            <a:r>
              <a:rPr lang="en-US" dirty="0" err="1" smtClean="0"/>
              <a:t>Fraikin</a:t>
            </a:r>
            <a:r>
              <a:rPr lang="en-US" dirty="0" smtClean="0"/>
              <a:t> 2</a:t>
            </a:r>
            <a:r>
              <a:rPr lang="en-US" baseline="30000" dirty="0" smtClean="0"/>
              <a:t>nd</a:t>
            </a:r>
            <a:r>
              <a:rPr lang="en-US" dirty="0" smtClean="0"/>
              <a:t> Circuit 2006</a:t>
            </a:r>
            <a:endParaRPr lang="en-US" sz="2800" dirty="0" smtClean="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You be the Judge!</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t>District conducted searches of randomly selected classrooms by having students exit the room leaving their belongings behind.  School officials then search items left behind.  One day they discovered a small amount of marijuana in a girl’s purse.  She brought suit saying the search violated her 4</a:t>
            </a:r>
            <a:r>
              <a:rPr lang="en-US" baseline="30000" dirty="0" smtClean="0"/>
              <a:t>th</a:t>
            </a:r>
            <a:r>
              <a:rPr lang="en-US" dirty="0" smtClean="0"/>
              <a:t> Amendment rights.</a:t>
            </a:r>
          </a:p>
          <a:p>
            <a:endParaRPr lang="en-US" dirty="0"/>
          </a:p>
        </p:txBody>
      </p:sp>
      <p:sp>
        <p:nvSpPr>
          <p:cNvPr id="6" name="Content Placeholder 5"/>
          <p:cNvSpPr>
            <a:spLocks noGrp="1"/>
          </p:cNvSpPr>
          <p:nvPr>
            <p:ph sz="half" idx="2"/>
          </p:nvPr>
        </p:nvSpPr>
        <p:spPr/>
        <p:txBody>
          <a:bodyPr>
            <a:normAutofit fontScale="85000" lnSpcReduction="20000"/>
          </a:bodyPr>
          <a:lstStyle/>
          <a:p>
            <a:endParaRPr lang="en-US"/>
          </a:p>
        </p:txBody>
      </p:sp>
      <p:pic>
        <p:nvPicPr>
          <p:cNvPr id="3074" name="Picture 2" descr="C:\Documents and Settings\Jim\Local Settings\Temporary Internet Files\Content.IE5\GTAVGHQF\MPj04422820000[1].jpg"/>
          <p:cNvPicPr>
            <a:picLocks noChangeAspect="1" noChangeArrowheads="1"/>
          </p:cNvPicPr>
          <p:nvPr/>
        </p:nvPicPr>
        <p:blipFill>
          <a:blip r:embed="rId3" cstate="print"/>
          <a:srcRect/>
          <a:stretch>
            <a:fillRect/>
          </a:stretch>
        </p:blipFill>
        <p:spPr bwMode="auto">
          <a:xfrm>
            <a:off x="5334000" y="1981200"/>
            <a:ext cx="3505200" cy="40386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You be the Judge!</a:t>
            </a:r>
            <a:endParaRPr lang="en-US" dirty="0"/>
          </a:p>
        </p:txBody>
      </p:sp>
      <p:sp>
        <p:nvSpPr>
          <p:cNvPr id="5" name="Content Placeholder 4"/>
          <p:cNvSpPr>
            <a:spLocks noGrp="1"/>
          </p:cNvSpPr>
          <p:nvPr>
            <p:ph idx="1"/>
          </p:nvPr>
        </p:nvSpPr>
        <p:spPr/>
        <p:txBody>
          <a:bodyPr>
            <a:normAutofit/>
          </a:bodyPr>
          <a:lstStyle/>
          <a:p>
            <a:r>
              <a:rPr lang="en-US" dirty="0" smtClean="0"/>
              <a:t>District conducted searches of randomly selected classrooms by having students exit the room leaving their belongings behind.  School officials then search items left behind.  One day they discovered a small amount of marijuana in a girl’s purse.  She brought suit saying the search violated her 4</a:t>
            </a:r>
            <a:r>
              <a:rPr lang="en-US" baseline="30000" dirty="0" smtClean="0"/>
              <a:t>th</a:t>
            </a:r>
            <a:r>
              <a:rPr lang="en-US" dirty="0" smtClean="0"/>
              <a:t> Amendment rights.</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 for Searches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Students have a right to privacy</a:t>
            </a:r>
          </a:p>
          <a:p>
            <a:r>
              <a:rPr lang="en-US" dirty="0" smtClean="0"/>
              <a:t>Courts consider the magnitude of the offense and the extent of the intrusion</a:t>
            </a:r>
          </a:p>
          <a:p>
            <a:r>
              <a:rPr lang="en-US" dirty="0" smtClean="0"/>
              <a:t>Reasonable suspicion at the inception requires some evidence</a:t>
            </a:r>
          </a:p>
          <a:p>
            <a:r>
              <a:rPr lang="en-US" dirty="0" smtClean="0"/>
              <a:t>Search supported by specificity of the offense and particularized knowledge of location of contraband and identity of the student</a:t>
            </a:r>
          </a:p>
          <a:p>
            <a:r>
              <a:rPr lang="en-US" sz="1900" u="sng" dirty="0" smtClean="0">
                <a:hlinkClick r:id="rId3"/>
              </a:rPr>
              <a:t>http://findarticles.com/p/articles/mi_qn4183/is_20041123/ai_n10064071/?tag=rel.res2</a:t>
            </a:r>
            <a:r>
              <a:rPr lang="en-US" sz="1900" u="sng" dirty="0" smtClean="0"/>
              <a:t> </a:t>
            </a:r>
            <a:endParaRPr lang="en-US" sz="1900"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Rights v State Rights</a:t>
            </a:r>
            <a:endParaRPr lang="en-US" dirty="0"/>
          </a:p>
        </p:txBody>
      </p:sp>
      <p:sp>
        <p:nvSpPr>
          <p:cNvPr id="3" name="Content Placeholder 2"/>
          <p:cNvSpPr>
            <a:spLocks noGrp="1"/>
          </p:cNvSpPr>
          <p:nvPr>
            <p:ph idx="1"/>
          </p:nvPr>
        </p:nvSpPr>
        <p:spPr/>
        <p:txBody>
          <a:bodyPr/>
          <a:lstStyle/>
          <a:p>
            <a:r>
              <a:rPr lang="en-US" dirty="0" smtClean="0"/>
              <a:t>Education is not a fundamental right</a:t>
            </a:r>
          </a:p>
          <a:p>
            <a:r>
              <a:rPr lang="en-US" dirty="0" smtClean="0"/>
              <a:t>Students do have 1</a:t>
            </a:r>
            <a:r>
              <a:rPr lang="en-US" baseline="30000" dirty="0" smtClean="0"/>
              <a:t>st</a:t>
            </a:r>
            <a:r>
              <a:rPr lang="en-US" dirty="0" smtClean="0"/>
              <a:t> and 14</a:t>
            </a:r>
            <a:r>
              <a:rPr lang="en-US" baseline="30000" dirty="0" smtClean="0"/>
              <a:t>th</a:t>
            </a:r>
            <a:r>
              <a:rPr lang="en-US" dirty="0" smtClean="0"/>
              <a:t> Amendment rights</a:t>
            </a:r>
          </a:p>
          <a:p>
            <a:r>
              <a:rPr lang="en-US" dirty="0" smtClean="0"/>
              <a:t>Balancing responsibility</a:t>
            </a:r>
          </a:p>
          <a:p>
            <a:pPr lvl="1"/>
            <a:r>
              <a:rPr lang="en-US" dirty="0" smtClean="0"/>
              <a:t>Public schools respect the rights of the student</a:t>
            </a:r>
          </a:p>
          <a:p>
            <a:pPr lvl="1"/>
            <a:r>
              <a:rPr lang="en-US" dirty="0" smtClean="0"/>
              <a:t>Students respect their obligations to the state</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Speech</a:t>
            </a:r>
            <a:endParaRPr lang="en-US" dirty="0"/>
          </a:p>
        </p:txBody>
      </p:sp>
      <p:sp>
        <p:nvSpPr>
          <p:cNvPr id="4" name="Text Placeholder 3"/>
          <p:cNvSpPr>
            <a:spLocks noGrp="1"/>
          </p:cNvSpPr>
          <p:nvPr>
            <p:ph type="body" idx="1"/>
          </p:nvPr>
        </p:nvSpPr>
        <p:spPr/>
        <p:txBody>
          <a:bodyPr>
            <a:normAutofit lnSpcReduction="10000"/>
          </a:bodyPr>
          <a:lstStyle/>
          <a:p>
            <a:endParaRPr lang="en-US" dirty="0" smtClean="0"/>
          </a:p>
          <a:p>
            <a:r>
              <a:rPr lang="en-US" dirty="0" smtClean="0"/>
              <a:t>Tinker </a:t>
            </a:r>
            <a:r>
              <a:rPr lang="en-US" dirty="0" smtClean="0"/>
              <a:t>v Des Moines	SC 1969</a:t>
            </a:r>
          </a:p>
          <a:p>
            <a:endParaRPr lang="en-US" dirty="0"/>
          </a:p>
        </p:txBody>
      </p:sp>
      <p:sp>
        <p:nvSpPr>
          <p:cNvPr id="5" name="Text Placeholder 4"/>
          <p:cNvSpPr>
            <a:spLocks noGrp="1"/>
          </p:cNvSpPr>
          <p:nvPr>
            <p:ph type="body" sz="half" idx="3"/>
          </p:nvPr>
        </p:nvSpPr>
        <p:spPr/>
        <p:txBody>
          <a:bodyPr/>
          <a:lstStyle/>
          <a:p>
            <a:r>
              <a:rPr lang="en-US" dirty="0" smtClean="0"/>
              <a:t>Major </a:t>
            </a:r>
            <a:r>
              <a:rPr lang="en-US" dirty="0" smtClean="0"/>
              <a:t>Concepts</a:t>
            </a:r>
            <a:endParaRPr lang="en-US" dirty="0"/>
          </a:p>
        </p:txBody>
      </p:sp>
      <p:sp>
        <p:nvSpPr>
          <p:cNvPr id="3" name="Content Placeholder 2"/>
          <p:cNvSpPr>
            <a:spLocks noGrp="1"/>
          </p:cNvSpPr>
          <p:nvPr>
            <p:ph sz="quarter" idx="2"/>
          </p:nvPr>
        </p:nvSpPr>
        <p:spPr/>
        <p:txBody>
          <a:bodyPr>
            <a:normAutofit/>
          </a:bodyPr>
          <a:lstStyle/>
          <a:p>
            <a:pPr>
              <a:buFont typeface="Arial" pitchFamily="34" charset="0"/>
              <a:buChar char="•"/>
            </a:pPr>
            <a:r>
              <a:rPr lang="en-US" sz="2000" u="sng" dirty="0" smtClean="0">
                <a:hlinkClick r:id="rId3"/>
              </a:rPr>
              <a:t>http</a:t>
            </a:r>
            <a:r>
              <a:rPr lang="en-US" sz="2000" u="sng" dirty="0" smtClean="0">
                <a:hlinkClick r:id="rId3"/>
              </a:rPr>
              <a:t>://www.rightsmatter.org/multimedia/</a:t>
            </a:r>
            <a:r>
              <a:rPr lang="en-US" sz="2000" dirty="0" smtClean="0"/>
              <a:t> or @ </a:t>
            </a:r>
            <a:r>
              <a:rPr lang="en-US" sz="2000" u="sng" dirty="0" smtClean="0">
                <a:hlinkClick r:id="rId4"/>
              </a:rPr>
              <a:t>http://www.aclu.org/free-speech/mary-beth-tinker-40th-anniversary-landmark-free-speech-decision</a:t>
            </a:r>
            <a:r>
              <a:rPr lang="en-US" sz="2000" dirty="0" smtClean="0"/>
              <a:t> </a:t>
            </a:r>
          </a:p>
          <a:p>
            <a:pPr>
              <a:buFont typeface="Wingdings" pitchFamily="2" charset="2"/>
              <a:buNone/>
            </a:pPr>
            <a:r>
              <a:rPr lang="en-US" dirty="0" smtClean="0"/>
              <a:t>Facts</a:t>
            </a:r>
          </a:p>
          <a:p>
            <a:pPr>
              <a:buFont typeface="Wingdings" pitchFamily="2" charset="2"/>
              <a:buNone/>
            </a:pPr>
            <a:r>
              <a:rPr lang="en-US" dirty="0" smtClean="0"/>
              <a:t>Question</a:t>
            </a:r>
          </a:p>
          <a:p>
            <a:pPr>
              <a:buFont typeface="Wingdings" pitchFamily="2" charset="2"/>
              <a:buNone/>
            </a:pPr>
            <a:r>
              <a:rPr lang="en-US" dirty="0" smtClean="0"/>
              <a:t>Decision</a:t>
            </a:r>
          </a:p>
          <a:p>
            <a:pPr>
              <a:buFont typeface="Wingdings" pitchFamily="2" charset="2"/>
              <a:buNone/>
            </a:pPr>
            <a:r>
              <a:rPr lang="en-US" dirty="0" smtClean="0"/>
              <a:t>Rationale</a:t>
            </a:r>
          </a:p>
          <a:p>
            <a:endParaRPr lang="en-US" dirty="0"/>
          </a:p>
        </p:txBody>
      </p:sp>
      <p:sp>
        <p:nvSpPr>
          <p:cNvPr id="6" name="Content Placeholder 5"/>
          <p:cNvSpPr>
            <a:spLocks noGrp="1"/>
          </p:cNvSpPr>
          <p:nvPr>
            <p:ph sz="quarter" idx="4"/>
          </p:nvPr>
        </p:nvSpPr>
        <p:spPr/>
        <p:txBody>
          <a:bodyPr/>
          <a:lstStyle/>
          <a:p>
            <a:r>
              <a:rPr lang="en-US" dirty="0" smtClean="0"/>
              <a:t>Students do not shed </a:t>
            </a:r>
            <a:r>
              <a:rPr lang="en-US" dirty="0" smtClean="0"/>
              <a:t>rights </a:t>
            </a:r>
            <a:r>
              <a:rPr lang="en-US" dirty="0" smtClean="0"/>
              <a:t>at the school house door</a:t>
            </a:r>
          </a:p>
          <a:p>
            <a:r>
              <a:rPr lang="en-US" dirty="0" smtClean="0"/>
              <a:t>Must have a reasonable forecast of substantial disruption</a:t>
            </a:r>
            <a:endParaRPr lang="en-US" dirty="0"/>
          </a:p>
        </p:txBody>
      </p:sp>
      <p:pic>
        <p:nvPicPr>
          <p:cNvPr id="1026" name="Picture 2" descr="C:\Documents and Settings\bvandevord\My Documents\New course design\Ed-Ad_588\Tinker_book.bmp"/>
          <p:cNvPicPr>
            <a:picLocks noChangeAspect="1" noChangeArrowheads="1"/>
          </p:cNvPicPr>
          <p:nvPr/>
        </p:nvPicPr>
        <p:blipFill>
          <a:blip r:embed="rId5" cstate="print"/>
          <a:srcRect/>
          <a:stretch>
            <a:fillRect/>
          </a:stretch>
        </p:blipFill>
        <p:spPr bwMode="auto">
          <a:xfrm>
            <a:off x="3124200" y="2819400"/>
            <a:ext cx="1752600" cy="2362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2000"/>
                                        <p:tgtEl>
                                          <p:spTgt spid="6">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20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allAtOnce"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Speech</a:t>
            </a:r>
            <a:endParaRPr lang="en-US" dirty="0"/>
          </a:p>
        </p:txBody>
      </p:sp>
      <p:sp>
        <p:nvSpPr>
          <p:cNvPr id="3" name="Text Placeholder 2"/>
          <p:cNvSpPr>
            <a:spLocks noGrp="1"/>
          </p:cNvSpPr>
          <p:nvPr>
            <p:ph type="body" idx="1"/>
          </p:nvPr>
        </p:nvSpPr>
        <p:spPr/>
        <p:txBody>
          <a:bodyPr/>
          <a:lstStyle/>
          <a:p>
            <a:r>
              <a:rPr lang="en-US" dirty="0" smtClean="0"/>
              <a:t>Bethel v Fraser		SC 1986</a:t>
            </a:r>
          </a:p>
          <a:p>
            <a:endParaRPr lang="en-US" dirty="0"/>
          </a:p>
        </p:txBody>
      </p:sp>
      <p:sp>
        <p:nvSpPr>
          <p:cNvPr id="4" name="Text Placeholder 3"/>
          <p:cNvSpPr>
            <a:spLocks noGrp="1"/>
          </p:cNvSpPr>
          <p:nvPr>
            <p:ph type="body" sz="half" idx="3"/>
          </p:nvPr>
        </p:nvSpPr>
        <p:spPr/>
        <p:txBody>
          <a:bodyPr/>
          <a:lstStyle/>
          <a:p>
            <a:endParaRPr lang="en-US"/>
          </a:p>
        </p:txBody>
      </p:sp>
      <p:sp>
        <p:nvSpPr>
          <p:cNvPr id="5" name="Content Placeholder 4"/>
          <p:cNvSpPr>
            <a:spLocks noGrp="1"/>
          </p:cNvSpPr>
          <p:nvPr>
            <p:ph sz="quarter" idx="2"/>
          </p:nvPr>
        </p:nvSpPr>
        <p:spPr/>
        <p:txBody>
          <a:bodyPr/>
          <a:lstStyle/>
          <a:p>
            <a:r>
              <a:rPr lang="en-US" dirty="0" smtClean="0"/>
              <a:t>Facts</a:t>
            </a:r>
          </a:p>
          <a:p>
            <a:r>
              <a:rPr lang="en-US" dirty="0" smtClean="0"/>
              <a:t>Question</a:t>
            </a:r>
          </a:p>
          <a:p>
            <a:r>
              <a:rPr lang="en-US" dirty="0" smtClean="0"/>
              <a:t>Decision </a:t>
            </a:r>
          </a:p>
          <a:p>
            <a:r>
              <a:rPr lang="en-US" dirty="0" smtClean="0"/>
              <a:t>Rationale</a:t>
            </a:r>
            <a:endParaRPr lang="en-US" dirty="0"/>
          </a:p>
        </p:txBody>
      </p:sp>
      <p:sp>
        <p:nvSpPr>
          <p:cNvPr id="6" name="Content Placeholder 5"/>
          <p:cNvSpPr>
            <a:spLocks noGrp="1"/>
          </p:cNvSpPr>
          <p:nvPr>
            <p:ph sz="quarter" idx="4"/>
          </p:nvPr>
        </p:nvSpPr>
        <p:spPr/>
        <p:txBody>
          <a:bodyPr/>
          <a:lstStyle/>
          <a:p>
            <a:endParaRPr lang="en-US" dirty="0"/>
          </a:p>
        </p:txBody>
      </p:sp>
      <p:pic>
        <p:nvPicPr>
          <p:cNvPr id="1027" name="Picture 3" descr="C:\Documents and Settings\Jim Howard\Desktop\400000000000000107448_s4.jpg"/>
          <p:cNvPicPr>
            <a:picLocks noChangeAspect="1" noChangeArrowheads="1"/>
          </p:cNvPicPr>
          <p:nvPr/>
        </p:nvPicPr>
        <p:blipFill>
          <a:blip r:embed="rId3" cstate="print"/>
          <a:srcRect/>
          <a:stretch>
            <a:fillRect/>
          </a:stretch>
        </p:blipFill>
        <p:spPr bwMode="auto">
          <a:xfrm>
            <a:off x="4648200" y="533400"/>
            <a:ext cx="4038600" cy="4684713"/>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smtClean="0"/>
              <a:t>Student Speech</a:t>
            </a:r>
            <a:endParaRPr lang="en-US" dirty="0"/>
          </a:p>
        </p:txBody>
      </p:sp>
      <p:sp>
        <p:nvSpPr>
          <p:cNvPr id="6" name="Content Placeholder 5"/>
          <p:cNvSpPr>
            <a:spLocks noGrp="1"/>
          </p:cNvSpPr>
          <p:nvPr>
            <p:ph sz="half" idx="1"/>
          </p:nvPr>
        </p:nvSpPr>
        <p:spPr/>
        <p:txBody>
          <a:bodyPr>
            <a:normAutofit fontScale="70000" lnSpcReduction="20000"/>
          </a:bodyPr>
          <a:lstStyle/>
          <a:p>
            <a:pPr>
              <a:buNone/>
            </a:pPr>
            <a:r>
              <a:rPr lang="en-US" dirty="0" smtClean="0"/>
              <a:t>Chandler v. McMinnville</a:t>
            </a:r>
          </a:p>
          <a:p>
            <a:r>
              <a:rPr lang="en-US" dirty="0" smtClean="0"/>
              <a:t>During the strike the district hired replacement teachers. Two students wore and distributed buttons that displayed slogans, “I am not listening scab.” and “Do scabs bleed?” The students refused to remove the buttons and were suspended from school for the remainder of the school day. They filed suit claiming violation of their free speech rights under state and federal constitution.  </a:t>
            </a:r>
          </a:p>
          <a:p>
            <a:endParaRPr lang="en-US" dirty="0"/>
          </a:p>
        </p:txBody>
      </p:sp>
      <p:pic>
        <p:nvPicPr>
          <p:cNvPr id="7" name="Picture 2" descr="C:\Documents and Settings\bvandevord\My Documents\New course design\Ed-Ad_588\800px-University_of_California_labour_strike_10.jpg"/>
          <p:cNvPicPr>
            <a:picLocks noGrp="1" noChangeAspect="1" noChangeArrowheads="1"/>
          </p:cNvPicPr>
          <p:nvPr>
            <p:ph sz="half" idx="2"/>
          </p:nvPr>
        </p:nvPicPr>
        <p:blipFill>
          <a:blip r:embed="rId3" cstate="print"/>
          <a:srcRect/>
          <a:stretch>
            <a:fillRect/>
          </a:stretch>
        </p:blipFill>
        <p:spPr bwMode="auto">
          <a:xfrm>
            <a:off x="5257800" y="1828800"/>
            <a:ext cx="3657600" cy="2743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Morse v Frederick SC 2007</a:t>
            </a:r>
            <a:br>
              <a:rPr lang="en-US" dirty="0" smtClean="0"/>
            </a:br>
            <a:endParaRPr lang="en-US" dirty="0"/>
          </a:p>
        </p:txBody>
      </p:sp>
      <p:sp>
        <p:nvSpPr>
          <p:cNvPr id="3" name="Content Placeholder 2"/>
          <p:cNvSpPr>
            <a:spLocks noGrp="1"/>
          </p:cNvSpPr>
          <p:nvPr>
            <p:ph sz="half" idx="1"/>
          </p:nvPr>
        </p:nvSpPr>
        <p:spPr>
          <a:xfrm>
            <a:off x="1371600" y="914400"/>
            <a:ext cx="7327392" cy="5486400"/>
          </a:xfrm>
        </p:spPr>
        <p:txBody>
          <a:bodyPr/>
          <a:lstStyle/>
          <a:p>
            <a:r>
              <a:rPr lang="en-US" sz="2000" dirty="0" smtClean="0">
                <a:hlinkClick r:id="rId3"/>
              </a:rPr>
              <a:t>http://www.aclu.org/free-speech/morse-v-frederick-information-and-resources</a:t>
            </a:r>
            <a:r>
              <a:rPr lang="en-US" sz="2000" dirty="0" smtClean="0"/>
              <a:t>  (video)</a:t>
            </a:r>
          </a:p>
          <a:p>
            <a:r>
              <a:rPr lang="en-US" sz="2000" dirty="0" smtClean="0">
                <a:hlinkClick r:id="rId4"/>
              </a:rPr>
              <a:t>http://www.msnbc.msn.com/id/17687386/</a:t>
            </a:r>
            <a:r>
              <a:rPr lang="en-US" sz="2000" dirty="0" smtClean="0"/>
              <a:t> (video)</a:t>
            </a:r>
          </a:p>
          <a:p>
            <a:endParaRPr lang="en-US" dirty="0"/>
          </a:p>
        </p:txBody>
      </p:sp>
      <p:pic>
        <p:nvPicPr>
          <p:cNvPr id="1036" name="Picture 12" descr="C:\Documents and Settings\Jim Howard\Desktop\Bong_Hits_4_Jesus_banner.jpg"/>
          <p:cNvPicPr>
            <a:picLocks noChangeAspect="1" noChangeArrowheads="1"/>
          </p:cNvPicPr>
          <p:nvPr/>
        </p:nvPicPr>
        <p:blipFill>
          <a:blip r:embed="rId5" cstate="print"/>
          <a:srcRect/>
          <a:stretch>
            <a:fillRect/>
          </a:stretch>
        </p:blipFill>
        <p:spPr bwMode="auto">
          <a:xfrm>
            <a:off x="1981200" y="2590800"/>
            <a:ext cx="6096000" cy="361632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You be the Judge!</a:t>
            </a:r>
            <a:endParaRPr lang="en-US" dirty="0"/>
          </a:p>
        </p:txBody>
      </p:sp>
      <p:sp>
        <p:nvSpPr>
          <p:cNvPr id="6" name="Content Placeholder 5"/>
          <p:cNvSpPr>
            <a:spLocks noGrp="1"/>
          </p:cNvSpPr>
          <p:nvPr>
            <p:ph sz="half" idx="1"/>
          </p:nvPr>
        </p:nvSpPr>
        <p:spPr>
          <a:xfrm>
            <a:off x="1435608" y="1524000"/>
            <a:ext cx="3974592" cy="4663440"/>
          </a:xfrm>
        </p:spPr>
        <p:txBody>
          <a:bodyPr>
            <a:normAutofit fontScale="62500" lnSpcReduction="20000"/>
          </a:bodyPr>
          <a:lstStyle/>
          <a:p>
            <a:r>
              <a:rPr lang="en-US" dirty="0" smtClean="0"/>
              <a:t>Robert was  a generally disruptive student who frequently skipped school.  One day a community parade, celebrating a local war hero, was held.  Part of the route went past the school. Robert, who skipped school that day, was photographed holding a sign across the street from the school during the parade that said ”</a:t>
            </a:r>
            <a:r>
              <a:rPr lang="en-US" i="1" dirty="0" smtClean="0"/>
              <a:t>Keep the Peace: Smoke Some Weed</a:t>
            </a:r>
            <a:r>
              <a:rPr lang="en-US" dirty="0" smtClean="0"/>
              <a:t>”. All of the students were allowed to leave school, to stand outside to see the hero go by. Many were encouraged to wave signs of support. His principal saw the photo in the evening newspaper, and suspended him for holding up the sign.</a:t>
            </a:r>
          </a:p>
          <a:p>
            <a:endParaRPr lang="en-US" dirty="0"/>
          </a:p>
        </p:txBody>
      </p:sp>
      <p:pic>
        <p:nvPicPr>
          <p:cNvPr id="2050" name="Picture 2" descr="C:\Documents and Settings\Jim\Local Settings\Temporary Internet Files\Content.IE5\CP410FUX\MPj04441980000[1].jpg"/>
          <p:cNvPicPr>
            <a:picLocks noGrp="1" noChangeAspect="1" noChangeArrowheads="1"/>
          </p:cNvPicPr>
          <p:nvPr>
            <p:ph sz="half" idx="2"/>
          </p:nvPr>
        </p:nvPicPr>
        <p:blipFill>
          <a:blip r:embed="rId3" cstate="print"/>
          <a:srcRect/>
          <a:stretch>
            <a:fillRect/>
          </a:stretch>
        </p:blipFill>
        <p:spPr bwMode="auto">
          <a:xfrm>
            <a:off x="5562600" y="1981200"/>
            <a:ext cx="3124200" cy="32004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Areas of student speech that can be censored</a:t>
            </a:r>
            <a:endParaRPr lang="en-US" dirty="0"/>
          </a:p>
        </p:txBody>
      </p:sp>
      <p:sp>
        <p:nvSpPr>
          <p:cNvPr id="3" name="Content Placeholder 2"/>
          <p:cNvSpPr>
            <a:spLocks noGrp="1"/>
          </p:cNvSpPr>
          <p:nvPr>
            <p:ph idx="1"/>
          </p:nvPr>
        </p:nvSpPr>
        <p:spPr>
          <a:xfrm>
            <a:off x="1447800" y="1676400"/>
            <a:ext cx="7498080" cy="4800600"/>
          </a:xfrm>
        </p:spPr>
        <p:txBody>
          <a:bodyPr/>
          <a:lstStyle/>
          <a:p>
            <a:r>
              <a:rPr lang="en-US" dirty="0" smtClean="0"/>
              <a:t>Obscene, lewd and vulgar</a:t>
            </a:r>
          </a:p>
          <a:p>
            <a:r>
              <a:rPr lang="en-US" dirty="0" smtClean="0"/>
              <a:t>Speech which can be reasonably forecasted to cause material and substantial disruption</a:t>
            </a:r>
          </a:p>
          <a:p>
            <a:r>
              <a:rPr lang="en-US" dirty="0" smtClean="0"/>
              <a:t>School sponsored</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275</TotalTime>
  <Words>1150</Words>
  <Application>Microsoft Office PowerPoint</Application>
  <PresentationFormat>On-screen Show (4:3)</PresentationFormat>
  <Paragraphs>163</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Solstice</vt:lpstr>
      <vt:lpstr>Student Rights</vt:lpstr>
      <vt:lpstr>Unit Questions</vt:lpstr>
      <vt:lpstr>Student Rights v State Rights</vt:lpstr>
      <vt:lpstr>Free Speech</vt:lpstr>
      <vt:lpstr>Free Speech</vt:lpstr>
      <vt:lpstr>Student Speech</vt:lpstr>
      <vt:lpstr>Morse v Frederick SC 2007 </vt:lpstr>
      <vt:lpstr>You be the Judge!</vt:lpstr>
      <vt:lpstr>Areas of student speech that can be censored</vt:lpstr>
      <vt:lpstr>School Uniforms</vt:lpstr>
      <vt:lpstr>Student Publications</vt:lpstr>
      <vt:lpstr>Internet and Free Speech</vt:lpstr>
      <vt:lpstr>Analysis of Internet law</vt:lpstr>
      <vt:lpstr>Threat of Violence</vt:lpstr>
      <vt:lpstr>Privacy: Search and Seizure</vt:lpstr>
      <vt:lpstr>4th Amendment</vt:lpstr>
      <vt:lpstr>Reasonable Suspicion</vt:lpstr>
      <vt:lpstr>Questions: Inception of Search</vt:lpstr>
      <vt:lpstr>Questions: Intrusiveness</vt:lpstr>
      <vt:lpstr>Context of the Search</vt:lpstr>
      <vt:lpstr>Searches</vt:lpstr>
      <vt:lpstr>Liability</vt:lpstr>
      <vt:lpstr>Cases</vt:lpstr>
      <vt:lpstr>You be the Judge!</vt:lpstr>
      <vt:lpstr>You be the Judge!</vt:lpstr>
      <vt:lpstr>Guidelines for Searches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 Rights</dc:title>
  <dc:creator>Debra</dc:creator>
  <cp:lastModifiedBy>Jim Howard</cp:lastModifiedBy>
  <cp:revision>12</cp:revision>
  <dcterms:created xsi:type="dcterms:W3CDTF">2010-03-01T01:53:34Z</dcterms:created>
  <dcterms:modified xsi:type="dcterms:W3CDTF">2010-03-22T09:24:29Z</dcterms:modified>
</cp:coreProperties>
</file>